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6" r:id="rId3"/>
    <p:sldId id="277" r:id="rId4"/>
    <p:sldId id="278" r:id="rId5"/>
    <p:sldId id="279" r:id="rId6"/>
    <p:sldId id="280" r:id="rId7"/>
    <p:sldId id="273" r:id="rId8"/>
    <p:sldId id="274" r:id="rId9"/>
    <p:sldId id="275" r:id="rId10"/>
    <p:sldId id="272" r:id="rId11"/>
    <p:sldId id="281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ordo\Desktop\DES506\WorkBreakDownStructure4.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 dirty="0">
                <a:effectLst/>
              </a:rPr>
              <a:t>Version </a:t>
            </a:r>
            <a:r>
              <a:rPr lang="en-US" altLang="zh-CN" dirty="0"/>
              <a:t>α</a:t>
            </a:r>
            <a:r>
              <a:rPr lang="en-US" altLang="zh-CN" baseline="0" dirty="0"/>
              <a:t>: </a:t>
            </a:r>
            <a:r>
              <a:rPr lang="en-GB" dirty="0"/>
              <a:t>Wor</a:t>
            </a:r>
            <a:r>
              <a:rPr lang="en-GB" baseline="0" dirty="0"/>
              <a:t>k breakdown Structure(Day16 - 40)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WBS!$G$1</c:f>
              <c:strCache>
                <c:ptCount val="1"/>
                <c:pt idx="0">
                  <c:v>DateValue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WBS!$D$2:$D$25</c:f>
              <c:strCache>
                <c:ptCount val="20"/>
                <c:pt idx="0">
                  <c:v>Boss Skill Design</c:v>
                </c:pt>
                <c:pt idx="1">
                  <c:v>Character basic action Design</c:v>
                </c:pt>
                <c:pt idx="2">
                  <c:v>Data settings</c:v>
                </c:pt>
                <c:pt idx="3">
                  <c:v>Data adjustment</c:v>
                </c:pt>
                <c:pt idx="4">
                  <c:v>AI reasearch</c:v>
                </c:pt>
                <c:pt idx="5">
                  <c:v>AI system</c:v>
                </c:pt>
                <c:pt idx="6">
                  <c:v>Data settings</c:v>
                </c:pt>
                <c:pt idx="7">
                  <c:v>Data adjustment</c:v>
                </c:pt>
                <c:pt idx="8">
                  <c:v>Animation making</c:v>
                </c:pt>
                <c:pt idx="9">
                  <c:v>Character function</c:v>
                </c:pt>
                <c:pt idx="10">
                  <c:v>Boss function</c:v>
                </c:pt>
                <c:pt idx="11">
                  <c:v>AI function</c:v>
                </c:pt>
                <c:pt idx="12">
                  <c:v>Boss concept(Kiki)</c:v>
                </c:pt>
                <c:pt idx="13">
                  <c:v>Boss Skill Design(Eunise)</c:v>
                </c:pt>
                <c:pt idx="14">
                  <c:v>Character concept(Kiki)</c:v>
                </c:pt>
                <c:pt idx="15">
                  <c:v>Character skill Design(Eunise)</c:v>
                </c:pt>
                <c:pt idx="16">
                  <c:v>Scene concept art</c:v>
                </c:pt>
                <c:pt idx="17">
                  <c:v>scene elements set</c:v>
                </c:pt>
                <c:pt idx="18">
                  <c:v>The frame of special effects</c:v>
                </c:pt>
                <c:pt idx="19">
                  <c:v>Particle effects</c:v>
                </c:pt>
              </c:strCache>
            </c:strRef>
          </c:cat>
          <c:val>
            <c:numRef>
              <c:f>WBS!$G$2:$G$25</c:f>
              <c:numCache>
                <c:formatCode>General</c:formatCode>
                <c:ptCount val="20"/>
                <c:pt idx="0">
                  <c:v>43619</c:v>
                </c:pt>
                <c:pt idx="1">
                  <c:v>43623</c:v>
                </c:pt>
                <c:pt idx="2">
                  <c:v>43627</c:v>
                </c:pt>
                <c:pt idx="3">
                  <c:v>43628</c:v>
                </c:pt>
                <c:pt idx="4">
                  <c:v>43626</c:v>
                </c:pt>
                <c:pt idx="5">
                  <c:v>43629</c:v>
                </c:pt>
                <c:pt idx="6">
                  <c:v>43635</c:v>
                </c:pt>
                <c:pt idx="7">
                  <c:v>43636</c:v>
                </c:pt>
                <c:pt idx="8">
                  <c:v>43626</c:v>
                </c:pt>
                <c:pt idx="9">
                  <c:v>43619</c:v>
                </c:pt>
                <c:pt idx="10">
                  <c:v>43628</c:v>
                </c:pt>
                <c:pt idx="11">
                  <c:v>43631</c:v>
                </c:pt>
                <c:pt idx="12">
                  <c:v>43619</c:v>
                </c:pt>
                <c:pt idx="13">
                  <c:v>43619</c:v>
                </c:pt>
                <c:pt idx="14">
                  <c:v>43626</c:v>
                </c:pt>
                <c:pt idx="15">
                  <c:v>43629</c:v>
                </c:pt>
                <c:pt idx="16">
                  <c:v>43629</c:v>
                </c:pt>
                <c:pt idx="17">
                  <c:v>43635</c:v>
                </c:pt>
                <c:pt idx="18">
                  <c:v>43637</c:v>
                </c:pt>
                <c:pt idx="19">
                  <c:v>43643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F5-47F3-971A-E1C8863EAED3}"/>
            </c:ext>
          </c:extLst>
        </c:ser>
        <c:ser>
          <c:idx val="1"/>
          <c:order val="1"/>
          <c:tx>
            <c:strRef>
              <c:f>WBS!$F$1</c:f>
              <c:strCache>
                <c:ptCount val="1"/>
                <c:pt idx="0">
                  <c:v>Plan Duration(Days) no weekend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5F5-47F3-971A-E1C8863EAED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5F5-47F3-971A-E1C8863EAED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5F5-47F3-971A-E1C8863EAED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5F5-47F3-971A-E1C8863EAED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5F5-47F3-971A-E1C8863EAED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5F5-47F3-971A-E1C8863EAED3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95F5-47F3-971A-E1C8863EAED3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5F5-47F3-971A-E1C8863EAED3}"/>
              </c:ext>
            </c:extLst>
          </c:dPt>
          <c:dPt>
            <c:idx val="8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95F5-47F3-971A-E1C8863EAED3}"/>
              </c:ext>
            </c:extLst>
          </c:dPt>
          <c:dPt>
            <c:idx val="9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95F5-47F3-971A-E1C8863EAED3}"/>
              </c:ext>
            </c:extLst>
          </c:dPt>
          <c:dPt>
            <c:idx val="1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95F5-47F3-971A-E1C8863EAED3}"/>
              </c:ext>
            </c:extLst>
          </c:dPt>
          <c:dPt>
            <c:idx val="1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95F5-47F3-971A-E1C8863EAED3}"/>
              </c:ext>
            </c:extLst>
          </c:dPt>
          <c:dPt>
            <c:idx val="12"/>
            <c:invertIfNegative val="0"/>
            <c:bubble3D val="0"/>
            <c:spPr>
              <a:solidFill>
                <a:srgbClr val="B467D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95F5-47F3-971A-E1C8863EAED3}"/>
              </c:ext>
            </c:extLst>
          </c:dPt>
          <c:dPt>
            <c:idx val="13"/>
            <c:invertIfNegative val="0"/>
            <c:bubble3D val="0"/>
            <c:spPr>
              <a:solidFill>
                <a:srgbClr val="C198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95F5-47F3-971A-E1C8863EAED3}"/>
              </c:ext>
            </c:extLst>
          </c:dPt>
          <c:dPt>
            <c:idx val="14"/>
            <c:invertIfNegative val="0"/>
            <c:bubble3D val="0"/>
            <c:spPr>
              <a:solidFill>
                <a:srgbClr val="B467D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95F5-47F3-971A-E1C8863EAED3}"/>
              </c:ext>
            </c:extLst>
          </c:dPt>
          <c:dPt>
            <c:idx val="15"/>
            <c:invertIfNegative val="0"/>
            <c:bubble3D val="0"/>
            <c:spPr>
              <a:solidFill>
                <a:srgbClr val="C198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95F5-47F3-971A-E1C8863EAED3}"/>
              </c:ext>
            </c:extLst>
          </c:dPt>
          <c:dPt>
            <c:idx val="16"/>
            <c:invertIfNegative val="0"/>
            <c:bubble3D val="0"/>
            <c:spPr>
              <a:solidFill>
                <a:srgbClr val="B467D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95F5-47F3-971A-E1C8863EAED3}"/>
              </c:ext>
            </c:extLst>
          </c:dPt>
          <c:dPt>
            <c:idx val="17"/>
            <c:invertIfNegative val="0"/>
            <c:bubble3D val="0"/>
            <c:spPr>
              <a:solidFill>
                <a:srgbClr val="B467D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4-95F5-47F3-971A-E1C8863EAED3}"/>
              </c:ext>
            </c:extLst>
          </c:dPt>
          <c:dPt>
            <c:idx val="18"/>
            <c:invertIfNegative val="0"/>
            <c:bubble3D val="0"/>
            <c:spPr>
              <a:solidFill>
                <a:srgbClr val="B467D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6-95F5-47F3-971A-E1C8863EAED3}"/>
              </c:ext>
            </c:extLst>
          </c:dPt>
          <c:dPt>
            <c:idx val="19"/>
            <c:invertIfNegative val="0"/>
            <c:bubble3D val="0"/>
            <c:spPr>
              <a:solidFill>
                <a:srgbClr val="B467D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8-95F5-47F3-971A-E1C8863EAED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WBS!$D$2:$D$25</c:f>
              <c:strCache>
                <c:ptCount val="20"/>
                <c:pt idx="0">
                  <c:v>Boss Skill Design</c:v>
                </c:pt>
                <c:pt idx="1">
                  <c:v>Character basic action Design</c:v>
                </c:pt>
                <c:pt idx="2">
                  <c:v>Data settings</c:v>
                </c:pt>
                <c:pt idx="3">
                  <c:v>Data adjustment</c:v>
                </c:pt>
                <c:pt idx="4">
                  <c:v>AI reasearch</c:v>
                </c:pt>
                <c:pt idx="5">
                  <c:v>AI system</c:v>
                </c:pt>
                <c:pt idx="6">
                  <c:v>Data settings</c:v>
                </c:pt>
                <c:pt idx="7">
                  <c:v>Data adjustment</c:v>
                </c:pt>
                <c:pt idx="8">
                  <c:v>Animation making</c:v>
                </c:pt>
                <c:pt idx="9">
                  <c:v>Character function</c:v>
                </c:pt>
                <c:pt idx="10">
                  <c:v>Boss function</c:v>
                </c:pt>
                <c:pt idx="11">
                  <c:v>AI function</c:v>
                </c:pt>
                <c:pt idx="12">
                  <c:v>Boss concept(Kiki)</c:v>
                </c:pt>
                <c:pt idx="13">
                  <c:v>Boss Skill Design(Eunise)</c:v>
                </c:pt>
                <c:pt idx="14">
                  <c:v>Character concept(Kiki)</c:v>
                </c:pt>
                <c:pt idx="15">
                  <c:v>Character skill Design(Eunise)</c:v>
                </c:pt>
                <c:pt idx="16">
                  <c:v>Scene concept art</c:v>
                </c:pt>
                <c:pt idx="17">
                  <c:v>scene elements set</c:v>
                </c:pt>
                <c:pt idx="18">
                  <c:v>The frame of special effects</c:v>
                </c:pt>
                <c:pt idx="19">
                  <c:v>Particle effects</c:v>
                </c:pt>
              </c:strCache>
            </c:strRef>
          </c:cat>
          <c:val>
            <c:numRef>
              <c:f>WBS!$F$2:$F$25</c:f>
              <c:numCache>
                <c:formatCode>General</c:formatCode>
                <c:ptCount val="20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15</c:v>
                </c:pt>
                <c:pt idx="9">
                  <c:v>7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9</c:v>
                </c:pt>
                <c:pt idx="14">
                  <c:v>3</c:v>
                </c:pt>
                <c:pt idx="15">
                  <c:v>8</c:v>
                </c:pt>
                <c:pt idx="16">
                  <c:v>5</c:v>
                </c:pt>
                <c:pt idx="17">
                  <c:v>2</c:v>
                </c:pt>
                <c:pt idx="18">
                  <c:v>4</c:v>
                </c:pt>
                <c:pt idx="1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9-95F5-47F3-971A-E1C8863EA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8431920"/>
        <c:axId val="620739640"/>
      </c:barChart>
      <c:catAx>
        <c:axId val="4684319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739640"/>
        <c:crosses val="autoZero"/>
        <c:auto val="1"/>
        <c:lblAlgn val="ctr"/>
        <c:lblOffset val="100"/>
        <c:noMultiLvlLbl val="0"/>
      </c:catAx>
      <c:valAx>
        <c:axId val="620739640"/>
        <c:scaling>
          <c:orientation val="minMax"/>
          <c:max val="43651"/>
          <c:min val="43619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431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64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463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24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18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545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038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06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68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75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36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46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52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36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66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90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7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2ECAA1-A07B-4608-852C-E58A2EC74AD4}" type="datetimeFigureOut">
              <a:rPr lang="en-GB" smtClean="0"/>
              <a:t>04/06/2019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310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473959-D856-40E7-87E1-A62043514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710" y="3618981"/>
            <a:ext cx="9144000" cy="1655762"/>
          </a:xfrm>
        </p:spPr>
        <p:txBody>
          <a:bodyPr>
            <a:normAutofit lnSpcReduction="10000"/>
          </a:bodyPr>
          <a:lstStyle/>
          <a:p>
            <a:endParaRPr lang="en-GB" b="1" dirty="0">
              <a:latin typeface="+mn-ea"/>
            </a:endParaRPr>
          </a:p>
          <a:p>
            <a:endParaRPr lang="en-GB" b="1" dirty="0">
              <a:latin typeface="+mn-ea"/>
            </a:endParaRPr>
          </a:p>
          <a:p>
            <a:r>
              <a:rPr lang="en-GB" altLang="zh-CN" b="1" dirty="0">
                <a:latin typeface="+mn-ea"/>
              </a:rPr>
              <a:t>Elder</a:t>
            </a:r>
            <a:r>
              <a:rPr lang="zh-CN" altLang="en-US" b="1" dirty="0">
                <a:latin typeface="+mn-ea"/>
              </a:rPr>
              <a:t> </a:t>
            </a:r>
            <a:r>
              <a:rPr lang="en-GB" altLang="zh-CN" b="1" dirty="0">
                <a:latin typeface="+mn-ea"/>
              </a:rPr>
              <a:t>Iron</a:t>
            </a:r>
          </a:p>
          <a:p>
            <a:r>
              <a:rPr lang="en-GB" b="1" dirty="0">
                <a:latin typeface="等线" panose="02010600030101010101" pitchFamily="2" charset="-122"/>
                <a:ea typeface="等线" panose="02010600030101010101" pitchFamily="2" charset="-122"/>
              </a:rPr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1340167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1AC20B-51C9-4034-94B5-475BD3F7611E}"/>
              </a:ext>
            </a:extLst>
          </p:cNvPr>
          <p:cNvSpPr txBox="1"/>
          <p:nvPr/>
        </p:nvSpPr>
        <p:spPr>
          <a:xfrm>
            <a:off x="292963" y="287935"/>
            <a:ext cx="2566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Gantt Chart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984F4A2-8BAF-4619-95D7-ACBB2997AE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6635504"/>
              </p:ext>
            </p:extLst>
          </p:nvPr>
        </p:nvGraphicFramePr>
        <p:xfrm>
          <a:off x="1467415" y="657267"/>
          <a:ext cx="8937213" cy="5543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11836E-7295-4BDF-9E0A-F272627035DE}"/>
              </a:ext>
            </a:extLst>
          </p:cNvPr>
          <p:cNvCxnSpPr/>
          <p:nvPr/>
        </p:nvCxnSpPr>
        <p:spPr>
          <a:xfrm>
            <a:off x="3338004" y="1216241"/>
            <a:ext cx="0" cy="4984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928DF6-1137-4961-AE0C-AD2ACE127424}"/>
              </a:ext>
            </a:extLst>
          </p:cNvPr>
          <p:cNvSpPr txBox="1"/>
          <p:nvPr/>
        </p:nvSpPr>
        <p:spPr>
          <a:xfrm>
            <a:off x="2956264" y="6200733"/>
            <a:ext cx="87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947996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DAED-9847-4682-88CE-AA3C22A7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CE6B-03E7-46C6-947D-7D18DF38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data research and Play test feedback proves that this action game proposal can appeal</a:t>
            </a:r>
            <a:r>
              <a:rPr lang="en-US" dirty="0"/>
              <a:t> Chinese market audience, especially those players who are interested in Chinese culture.</a:t>
            </a:r>
            <a:endParaRPr lang="en-GB" dirty="0"/>
          </a:p>
          <a:p>
            <a:r>
              <a:rPr lang="en-GB" dirty="0"/>
              <a:t>Our team focus on this action game proposal, we are confident to finish this game as a whole and interesting production.</a:t>
            </a:r>
          </a:p>
          <a:p>
            <a:r>
              <a:rPr lang="en-GB" dirty="0"/>
              <a:t>Our team have finished the Background settings, </a:t>
            </a:r>
            <a:r>
              <a:rPr lang="en-GB" altLang="zh-CN" dirty="0"/>
              <a:t>S</a:t>
            </a:r>
            <a:r>
              <a:rPr lang="en-GB" dirty="0"/>
              <a:t>tory line, Character and weapons settings, Basic action system design, Programming frame, Playable prototype.</a:t>
            </a:r>
          </a:p>
          <a:p>
            <a:r>
              <a:rPr lang="en-GB" dirty="0"/>
              <a:t>Our team are working on Bosses settings, Bosses skill design, Animation and the coding of whole combat system.</a:t>
            </a:r>
          </a:p>
          <a:p>
            <a:r>
              <a:rPr lang="en-GB" dirty="0"/>
              <a:t>Our team have fully considered milestones for the </a:t>
            </a:r>
            <a:r>
              <a:rPr lang="en-US" altLang="zh-CN" dirty="0"/>
              <a:t>α version implement on Day 40(05/07)</a:t>
            </a:r>
          </a:p>
        </p:txBody>
      </p:sp>
    </p:spTree>
    <p:extLst>
      <p:ext uri="{BB962C8B-B14F-4D97-AF65-F5344CB8AC3E}">
        <p14:creationId xmlns:p14="http://schemas.microsoft.com/office/powerpoint/2010/main" val="2051413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85B3E2-77CC-46A8-9DB3-80882C728A64}"/>
              </a:ext>
            </a:extLst>
          </p:cNvPr>
          <p:cNvSpPr txBox="1">
            <a:spLocks/>
          </p:cNvSpPr>
          <p:nvPr/>
        </p:nvSpPr>
        <p:spPr>
          <a:xfrm>
            <a:off x="1876425" y="167481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GB" altLang="zh-CN" sz="5400" dirty="0">
                <a:latin typeface="+mn-ea"/>
                <a:ea typeface="+mn-ea"/>
              </a:rPr>
            </a:br>
            <a:r>
              <a:rPr lang="en-US" altLang="zh-CN" sz="5400" dirty="0">
                <a:latin typeface="+mn-ea"/>
                <a:ea typeface="+mn-ea"/>
              </a:rPr>
              <a:t>Thank You!</a:t>
            </a:r>
            <a:endParaRPr lang="en-GB" sz="5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9639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C11CF-0F1B-479D-87CD-50720EA5873C}"/>
              </a:ext>
            </a:extLst>
          </p:cNvPr>
          <p:cNvSpPr txBox="1"/>
          <p:nvPr/>
        </p:nvSpPr>
        <p:spPr>
          <a:xfrm>
            <a:off x="390617" y="479394"/>
            <a:ext cx="311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Final Proposal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207C4D-861F-4D26-AB08-09F48F238531}"/>
              </a:ext>
            </a:extLst>
          </p:cNvPr>
          <p:cNvSpPr/>
          <p:nvPr/>
        </p:nvSpPr>
        <p:spPr>
          <a:xfrm>
            <a:off x="447767" y="1212763"/>
            <a:ext cx="6930501" cy="444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Soul Blade is a 2D ACT game based on ancient Chinese mythology. </a:t>
            </a:r>
          </a:p>
          <a:p>
            <a:pPr>
              <a:lnSpc>
                <a:spcPct val="200000"/>
              </a:lnSpc>
            </a:pPr>
            <a:r>
              <a:rPr lang="en-GB" dirty="0"/>
              <a:t>Engine: </a:t>
            </a:r>
            <a:r>
              <a:rPr lang="en-US" altLang="zh-CN" dirty="0"/>
              <a:t>Unity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Number of player: Single player game</a:t>
            </a:r>
          </a:p>
          <a:p>
            <a:pPr>
              <a:lnSpc>
                <a:spcPct val="200000"/>
              </a:lnSpc>
            </a:pPr>
            <a:r>
              <a:rPr lang="en-GB" altLang="zh-CN" dirty="0"/>
              <a:t>Art: Stylized art form</a:t>
            </a:r>
          </a:p>
          <a:p>
            <a:pPr>
              <a:lnSpc>
                <a:spcPct val="200000"/>
              </a:lnSpc>
            </a:pPr>
            <a:r>
              <a:rPr lang="en-GB" dirty="0"/>
              <a:t>Core mechanism:</a:t>
            </a:r>
          </a:p>
          <a:p>
            <a:pPr>
              <a:lnSpc>
                <a:spcPct val="200000"/>
              </a:lnSpc>
            </a:pPr>
            <a:r>
              <a:rPr lang="en-GB" dirty="0"/>
              <a:t>Combination of melee and range attacks;</a:t>
            </a:r>
          </a:p>
          <a:p>
            <a:pPr>
              <a:lnSpc>
                <a:spcPct val="200000"/>
              </a:lnSpc>
            </a:pPr>
            <a:r>
              <a:rPr lang="en-GB" dirty="0"/>
              <a:t>Innovative, interesting combat and AI system;</a:t>
            </a:r>
          </a:p>
          <a:p>
            <a:pPr>
              <a:lnSpc>
                <a:spcPct val="200000"/>
              </a:lnSpc>
            </a:pPr>
            <a:r>
              <a:rPr lang="en-GB" dirty="0"/>
              <a:t>An alternative interpretation of Chinese ancient mythology.</a:t>
            </a:r>
          </a:p>
        </p:txBody>
      </p:sp>
      <p:pic>
        <p:nvPicPr>
          <p:cNvPr id="1026" name="Picture 2" descr="æ¶¿é¹¿ä¹æä»¥é»çåå¤éå¢èå©èåç»ï¼åå¤è¿å¥äºä¸ä¸ªæ°çåå²æ¶æ">
            <a:extLst>
              <a:ext uri="{FF2B5EF4-FFF2-40B4-BE49-F238E27FC236}">
                <a16:creationId xmlns:a16="http://schemas.microsoft.com/office/drawing/2014/main" id="{700A5F9F-C69D-466E-9E8F-D3F77A3C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069" y="798403"/>
            <a:ext cx="4830709" cy="237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å¾3.jpg@!mark">
            <a:extLst>
              <a:ext uri="{FF2B5EF4-FFF2-40B4-BE49-F238E27FC236}">
                <a16:creationId xmlns:a16="http://schemas.microsoft.com/office/drawing/2014/main" id="{BC67D8D4-FE1B-492C-BBDD-D6234DB77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8"/>
          <a:stretch/>
        </p:blipFill>
        <p:spPr bwMode="auto">
          <a:xfrm>
            <a:off x="7226741" y="3590377"/>
            <a:ext cx="4831037" cy="237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14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A4905-9B2D-49AF-8B54-B7359C938646}"/>
              </a:ext>
            </a:extLst>
          </p:cNvPr>
          <p:cNvSpPr txBox="1"/>
          <p:nvPr/>
        </p:nvSpPr>
        <p:spPr>
          <a:xfrm>
            <a:off x="390616" y="479394"/>
            <a:ext cx="101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What can player experience?(Unique selling points)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AF0653-B258-4C56-B74A-4E7F8F126FDB}"/>
              </a:ext>
            </a:extLst>
          </p:cNvPr>
          <p:cNvSpPr/>
          <p:nvPr/>
        </p:nvSpPr>
        <p:spPr>
          <a:xfrm>
            <a:off x="559293" y="1377228"/>
            <a:ext cx="5705383" cy="6102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zh-CN" dirty="0"/>
              <a:t>Explore the story behind the character, the story end can be different depends on player’s choices.</a:t>
            </a:r>
            <a:endParaRPr lang="en-GB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zh-CN" dirty="0"/>
              <a:t>Learn about ancient Chinese myths, </a:t>
            </a:r>
            <a:r>
              <a:rPr lang="en-GB" dirty="0"/>
              <a:t>a critical look at the history of 4,600 years ago, because history is written by the victors.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dirty="0"/>
              <a:t>With the same game content, different fighting styles can bring different game experiences.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dirty="0"/>
              <a:t>Experience beautiful and unique art styles.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39C17-0DCF-466C-A216-860A54F84CC2}"/>
              </a:ext>
            </a:extLst>
          </p:cNvPr>
          <p:cNvSpPr txBox="1"/>
          <p:nvPr/>
        </p:nvSpPr>
        <p:spPr>
          <a:xfrm>
            <a:off x="6616824" y="1811044"/>
            <a:ext cx="50158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92D050"/>
                </a:solidFill>
              </a:rPr>
              <a:t>Feedback from Chinese players:</a:t>
            </a:r>
          </a:p>
          <a:p>
            <a:endParaRPr lang="en-GB" sz="2000" dirty="0">
              <a:solidFill>
                <a:srgbClr val="92D050"/>
              </a:solidFill>
            </a:endParaRPr>
          </a:p>
          <a:p>
            <a:r>
              <a:rPr lang="en-GB" sz="2000" dirty="0">
                <a:solidFill>
                  <a:srgbClr val="92D050"/>
                </a:solidFill>
              </a:rPr>
              <a:t>‘Battle of </a:t>
            </a:r>
            <a:r>
              <a:rPr lang="en-GB" sz="2000" dirty="0" err="1">
                <a:solidFill>
                  <a:srgbClr val="92D050"/>
                </a:solidFill>
              </a:rPr>
              <a:t>Zhuolu’s</a:t>
            </a:r>
            <a:r>
              <a:rPr lang="en-GB" sz="2000" dirty="0">
                <a:solidFill>
                  <a:srgbClr val="92D050"/>
                </a:solidFill>
              </a:rPr>
              <a:t> story can be very interesting to present.’</a:t>
            </a:r>
          </a:p>
          <a:p>
            <a:endParaRPr lang="en-GB" sz="2000" dirty="0">
              <a:solidFill>
                <a:srgbClr val="92D050"/>
              </a:solidFill>
            </a:endParaRPr>
          </a:p>
          <a:p>
            <a:r>
              <a:rPr lang="en-GB" sz="2000" dirty="0">
                <a:solidFill>
                  <a:srgbClr val="92D050"/>
                </a:solidFill>
              </a:rPr>
              <a:t>‘The interaction between weapons and surroundings just like </a:t>
            </a:r>
            <a:r>
              <a:rPr lang="en-GB" sz="2000" i="1" dirty="0">
                <a:solidFill>
                  <a:srgbClr val="92D050"/>
                </a:solidFill>
              </a:rPr>
              <a:t>Getting Over It with Bennett </a:t>
            </a:r>
            <a:r>
              <a:rPr lang="en-GB" sz="2000" i="1" dirty="0" err="1">
                <a:solidFill>
                  <a:srgbClr val="92D050"/>
                </a:solidFill>
              </a:rPr>
              <a:t>Foddy</a:t>
            </a:r>
            <a:r>
              <a:rPr lang="en-GB" sz="2000" i="1" dirty="0">
                <a:solidFill>
                  <a:srgbClr val="92D050"/>
                </a:solidFill>
              </a:rPr>
              <a:t>.</a:t>
            </a:r>
            <a:r>
              <a:rPr lang="en-GB" sz="2000" dirty="0">
                <a:solidFill>
                  <a:srgbClr val="92D050"/>
                </a:solidFill>
              </a:rPr>
              <a:t>’</a:t>
            </a:r>
          </a:p>
          <a:p>
            <a:endParaRPr lang="en-GB" sz="2000" dirty="0">
              <a:solidFill>
                <a:srgbClr val="92D050"/>
              </a:solidFill>
            </a:endParaRPr>
          </a:p>
          <a:p>
            <a:r>
              <a:rPr lang="en-GB" sz="2000" dirty="0">
                <a:solidFill>
                  <a:srgbClr val="92D050"/>
                </a:solidFill>
              </a:rPr>
              <a:t>‘The attack of this game’s Character is cool and it give players many different choices.’</a:t>
            </a:r>
          </a:p>
          <a:p>
            <a:endParaRPr lang="en-GB" sz="2000" dirty="0">
              <a:solidFill>
                <a:srgbClr val="92D050"/>
              </a:solidFill>
            </a:endParaRPr>
          </a:p>
          <a:p>
            <a:endParaRPr lang="en-GB" sz="2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59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F185F4-EDAA-439B-9B71-15BEE6562D4B}"/>
              </a:ext>
            </a:extLst>
          </p:cNvPr>
          <p:cNvSpPr txBox="1"/>
          <p:nvPr/>
        </p:nvSpPr>
        <p:spPr>
          <a:xfrm>
            <a:off x="390616" y="479394"/>
            <a:ext cx="101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Character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4D42F-5040-4C85-B405-481D1F2F8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8386" r="51402" b="15284"/>
          <a:stretch/>
        </p:blipFill>
        <p:spPr>
          <a:xfrm>
            <a:off x="6200775" y="1125725"/>
            <a:ext cx="4610100" cy="5086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450259-D29C-4C45-9707-100FB570812D}"/>
              </a:ext>
            </a:extLst>
          </p:cNvPr>
          <p:cNvSpPr/>
          <p:nvPr/>
        </p:nvSpPr>
        <p:spPr>
          <a:xfrm>
            <a:off x="494582" y="1485551"/>
            <a:ext cx="5602227" cy="3886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 err="1"/>
              <a:t>Shaonv</a:t>
            </a:r>
            <a:r>
              <a:rPr lang="en-GB" dirty="0"/>
              <a:t>: the player character;</a:t>
            </a:r>
          </a:p>
          <a:p>
            <a:pPr>
              <a:lnSpc>
                <a:spcPct val="200000"/>
              </a:lnSpc>
            </a:pPr>
            <a:r>
              <a:rPr lang="en-GB" dirty="0"/>
              <a:t>She had a mysterious life experience, beautiful style of dress and well-made katana indicate that she was born in a royal family. </a:t>
            </a:r>
          </a:p>
          <a:p>
            <a:pPr>
              <a:lnSpc>
                <a:spcPct val="200000"/>
              </a:lnSpc>
            </a:pPr>
            <a:r>
              <a:rPr lang="en-GB" dirty="0"/>
              <a:t>With calm and silence, she has superb combat skills and a firm fight belief.</a:t>
            </a:r>
          </a:p>
          <a:p>
            <a:pPr>
              <a:lnSpc>
                <a:spcPct val="200000"/>
              </a:lnSpc>
            </a:pPr>
            <a:r>
              <a:rPr lang="en-GB" dirty="0"/>
              <a:t>Can she achieve her goals through the whole journey?</a:t>
            </a:r>
          </a:p>
        </p:txBody>
      </p:sp>
    </p:spTree>
    <p:extLst>
      <p:ext uri="{BB962C8B-B14F-4D97-AF65-F5344CB8AC3E}">
        <p14:creationId xmlns:p14="http://schemas.microsoft.com/office/powerpoint/2010/main" val="428420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36C7E-FFEB-4E39-A142-7C3866912B93}"/>
              </a:ext>
            </a:extLst>
          </p:cNvPr>
          <p:cNvSpPr txBox="1"/>
          <p:nvPr/>
        </p:nvSpPr>
        <p:spPr>
          <a:xfrm>
            <a:off x="390616" y="479394"/>
            <a:ext cx="101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Weapons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BB83B-A812-42E3-9909-0CA0B5338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5" t="23699" r="23203" b="30274"/>
          <a:stretch/>
        </p:blipFill>
        <p:spPr>
          <a:xfrm>
            <a:off x="7074408" y="316335"/>
            <a:ext cx="4558299" cy="58710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3DEFE7-C859-470A-8D83-3A6E5D7B2C3F}"/>
              </a:ext>
            </a:extLst>
          </p:cNvPr>
          <p:cNvSpPr/>
          <p:nvPr/>
        </p:nvSpPr>
        <p:spPr>
          <a:xfrm>
            <a:off x="559293" y="1485807"/>
            <a:ext cx="6512466" cy="388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Fei Lian(Green), Jiang You(Red), Ping Yi(Blue) are the three soul blades.</a:t>
            </a:r>
          </a:p>
          <a:p>
            <a:pPr>
              <a:lnSpc>
                <a:spcPct val="200000"/>
              </a:lnSpc>
            </a:pPr>
            <a:r>
              <a:rPr lang="en-GB" dirty="0"/>
              <a:t>These blades are named by the characters in ancient mythology.</a:t>
            </a:r>
          </a:p>
          <a:p>
            <a:pPr>
              <a:lnSpc>
                <a:spcPct val="200000"/>
              </a:lnSpc>
            </a:pPr>
            <a:r>
              <a:rPr lang="en-GB" dirty="0"/>
              <a:t>Fei Lian has the power of Wind, Jiang You has the power of Earth and Ping Yi has the power of Water.</a:t>
            </a:r>
          </a:p>
          <a:p>
            <a:pPr>
              <a:lnSpc>
                <a:spcPct val="200000"/>
              </a:lnSpc>
            </a:pPr>
            <a:r>
              <a:rPr lang="en-GB" dirty="0"/>
              <a:t>The </a:t>
            </a:r>
            <a:r>
              <a:rPr lang="en-US" altLang="zh-CN" dirty="0"/>
              <a:t>personality</a:t>
            </a:r>
            <a:r>
              <a:rPr lang="en-GB" dirty="0"/>
              <a:t>, story, and power development of these three blades are also related to their powers of Elements.</a:t>
            </a:r>
          </a:p>
        </p:txBody>
      </p:sp>
    </p:spTree>
    <p:extLst>
      <p:ext uri="{BB962C8B-B14F-4D97-AF65-F5344CB8AC3E}">
        <p14:creationId xmlns:p14="http://schemas.microsoft.com/office/powerpoint/2010/main" val="92348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53A0B5-8668-4649-A733-53CB4E921929}"/>
              </a:ext>
            </a:extLst>
          </p:cNvPr>
          <p:cNvSpPr txBox="1"/>
          <p:nvPr/>
        </p:nvSpPr>
        <p:spPr>
          <a:xfrm>
            <a:off x="390616" y="479394"/>
            <a:ext cx="101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Boss concept</a:t>
            </a:r>
            <a:endParaRPr lang="en-US" altLang="zh-CN" sz="3600" dirty="0"/>
          </a:p>
        </p:txBody>
      </p:sp>
      <p:pic>
        <p:nvPicPr>
          <p:cNvPr id="6" name="Picture 5" descr="A group of people on a stage&#10;&#10;Description automatically generated">
            <a:extLst>
              <a:ext uri="{FF2B5EF4-FFF2-40B4-BE49-F238E27FC236}">
                <a16:creationId xmlns:a16="http://schemas.microsoft.com/office/drawing/2014/main" id="{B930A53B-101A-46E8-960C-E24A5F56A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87" y="479394"/>
            <a:ext cx="5324297" cy="5899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912FC4-9EC6-4A27-983D-A2C75C90C3B0}"/>
              </a:ext>
            </a:extLst>
          </p:cNvPr>
          <p:cNvSpPr/>
          <p:nvPr/>
        </p:nvSpPr>
        <p:spPr>
          <a:xfrm>
            <a:off x="886805" y="1485551"/>
            <a:ext cx="5590282" cy="3886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The concept and background of bosses come from the combination of Ancient myths and the tale of ‘Miao’.</a:t>
            </a:r>
          </a:p>
          <a:p>
            <a:pPr>
              <a:lnSpc>
                <a:spcPct val="200000"/>
              </a:lnSpc>
            </a:pPr>
            <a:r>
              <a:rPr lang="en-US" dirty="0"/>
              <a:t>The strong character develop from a special job in the tale of ‘Miao’, manipulating dead people going back home.</a:t>
            </a:r>
          </a:p>
          <a:p>
            <a:pPr>
              <a:lnSpc>
                <a:spcPct val="200000"/>
              </a:lnSpc>
            </a:pPr>
            <a:r>
              <a:rPr lang="en-US" dirty="0"/>
              <a:t>The female character develop from the daughter of ‘Huang di’, the first emperor of China.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73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D2A3CE-8BDD-44F1-919F-B47C0359A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157" y="1198485"/>
            <a:ext cx="3530721" cy="4771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585F0-FBEB-4519-9BAF-7EB809303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9" y="1273945"/>
            <a:ext cx="3796752" cy="4620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732E76-AB28-4F10-8956-5D25C2E8CB8D}"/>
              </a:ext>
            </a:extLst>
          </p:cNvPr>
          <p:cNvSpPr txBox="1"/>
          <p:nvPr/>
        </p:nvSpPr>
        <p:spPr>
          <a:xfrm>
            <a:off x="390617" y="47939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Animation: Idle (speed * 0.3)</a:t>
            </a:r>
          </a:p>
        </p:txBody>
      </p:sp>
    </p:spTree>
    <p:extLst>
      <p:ext uri="{BB962C8B-B14F-4D97-AF65-F5344CB8AC3E}">
        <p14:creationId xmlns:p14="http://schemas.microsoft.com/office/powerpoint/2010/main" val="1068983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50E984A-94EE-4DC0-ADD6-9F12FD5C6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713" y="949257"/>
            <a:ext cx="3265319" cy="5210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F30AE-4A57-4F53-B2EF-DB1ABBBA4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70" y="949257"/>
            <a:ext cx="3812581" cy="5740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D43F3-5E82-4779-B5AF-8EC305E81370}"/>
              </a:ext>
            </a:extLst>
          </p:cNvPr>
          <p:cNvSpPr txBox="1"/>
          <p:nvPr/>
        </p:nvSpPr>
        <p:spPr>
          <a:xfrm>
            <a:off x="390617" y="479394"/>
            <a:ext cx="37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Animation: Drop down (speed * 0.3)</a:t>
            </a:r>
          </a:p>
        </p:txBody>
      </p:sp>
    </p:spTree>
    <p:extLst>
      <p:ext uri="{BB962C8B-B14F-4D97-AF65-F5344CB8AC3E}">
        <p14:creationId xmlns:p14="http://schemas.microsoft.com/office/powerpoint/2010/main" val="1497645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C8014-7B37-45BC-975C-1EC3D1772DD3}"/>
              </a:ext>
            </a:extLst>
          </p:cNvPr>
          <p:cNvSpPr txBox="1"/>
          <p:nvPr/>
        </p:nvSpPr>
        <p:spPr>
          <a:xfrm>
            <a:off x="390617" y="479394"/>
            <a:ext cx="463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Animation: </a:t>
            </a:r>
            <a:r>
              <a:rPr lang="en-US" dirty="0"/>
              <a:t>Jump/Get hit </a:t>
            </a:r>
            <a:r>
              <a:rPr lang="en-US" altLang="zh-CN" dirty="0"/>
              <a:t>in sky</a:t>
            </a:r>
            <a:r>
              <a:rPr lang="en-GB" dirty="0"/>
              <a:t> (speed * 0.3)</a:t>
            </a:r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4F1F312-A9CA-40D9-AABE-4E7F2268F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61" y="1058550"/>
            <a:ext cx="4778147" cy="4740897"/>
          </a:xfrm>
          <a:prstGeom prst="rect">
            <a:avLst/>
          </a:prstGeom>
        </p:spPr>
      </p:pic>
      <p:pic>
        <p:nvPicPr>
          <p:cNvPr id="3" name="Picture 2" descr="A person in a dark room&#10;&#10;Description automatically generated">
            <a:extLst>
              <a:ext uri="{FF2B5EF4-FFF2-40B4-BE49-F238E27FC236}">
                <a16:creationId xmlns:a16="http://schemas.microsoft.com/office/drawing/2014/main" id="{44DE1743-95D9-4595-AFD2-5DCE13DA9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7" y="581487"/>
            <a:ext cx="3954091" cy="56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92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0</TotalTime>
  <Words>541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方正舒体</vt:lpstr>
      <vt:lpstr>等线</vt:lpstr>
      <vt:lpstr>Calisto MT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毕业设计 | 立项方案</dc:title>
  <dc:creator>志鹏 杨</dc:creator>
  <cp:lastModifiedBy>志鹏 杨</cp:lastModifiedBy>
  <cp:revision>62</cp:revision>
  <dcterms:created xsi:type="dcterms:W3CDTF">2019-05-23T13:47:07Z</dcterms:created>
  <dcterms:modified xsi:type="dcterms:W3CDTF">2019-06-04T09:27:51Z</dcterms:modified>
</cp:coreProperties>
</file>